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Playfair Display"/>
      <p:regular r:id="rId17"/>
      <p:bold r:id="rId18"/>
      <p:italic r:id="rId19"/>
      <p:boldItalic r:id="rId20"/>
    </p:embeddedFont>
    <p:embeddedFont>
      <p:font typeface="Varela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Varela-regular.fntdata"/><Relationship Id="rId13" Type="http://schemas.openxmlformats.org/officeDocument/2006/relationships/font" Target="fonts/Raleway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PlayfairDisplay-regular.fntdata"/><Relationship Id="rId16" Type="http://schemas.openxmlformats.org/officeDocument/2006/relationships/font" Target="fonts/Raleway-boldItalic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PlayfairDisplay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PlayfairDisplay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57dadb46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57dadb4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57dadb462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57dadb46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57dadb462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57dadb46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57dadb462_0_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57dadb46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57dadb462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57dadb46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57dadb462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57dadb46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-13225" y="-6600"/>
            <a:ext cx="7076050" cy="5160000"/>
          </a:xfrm>
          <a:custGeom>
            <a:rect b="b" l="l" r="r" t="t"/>
            <a:pathLst>
              <a:path extrusionOk="0" h="206400" w="283042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457200" y="3363425"/>
            <a:ext cx="3850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/>
          <p:nvPr/>
        </p:nvSpPr>
        <p:spPr>
          <a:xfrm>
            <a:off x="-13225" y="-6600"/>
            <a:ext cx="7076050" cy="5160000"/>
          </a:xfrm>
          <a:custGeom>
            <a:rect b="b" l="l" r="r" t="t"/>
            <a:pathLst>
              <a:path extrusionOk="0" h="206400" w="283042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59" name="Google Shape;59;p15"/>
          <p:cNvSpPr txBox="1"/>
          <p:nvPr>
            <p:ph type="ctrTitle"/>
          </p:nvPr>
        </p:nvSpPr>
        <p:spPr>
          <a:xfrm>
            <a:off x="457200" y="2965525"/>
            <a:ext cx="3374700" cy="1007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457200" y="4056927"/>
            <a:ext cx="3374700" cy="68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1100"/>
              <a:buFont typeface="Raleway"/>
              <a:buNone/>
              <a:defRPr b="1" sz="11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/>
          <p:nvPr/>
        </p:nvSpPr>
        <p:spPr>
          <a:xfrm flipH="1">
            <a:off x="66731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64" name="Google Shape;64;p16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2576800" y="832475"/>
            <a:ext cx="3990600" cy="384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╺"/>
              <a:defRPr sz="2400"/>
            </a:lvl1pPr>
            <a:lvl2pPr indent="-381000" lvl="1" marL="9144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2pPr>
            <a:lvl3pPr indent="-381000" lvl="2" marL="13716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3pPr>
            <a:lvl4pPr indent="-381000" lvl="3" marL="18288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4pPr>
            <a:lvl5pPr indent="-381000" lvl="4" marL="22860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5pPr>
            <a:lvl6pPr indent="-381000" lvl="5" marL="27432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6pPr>
            <a:lvl7pPr indent="-381000" lvl="6" marL="32004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7pPr>
            <a:lvl8pPr indent="-381000" lvl="7" marL="3657600" rtl="0" algn="ctr">
              <a:spcBef>
                <a:spcPts val="1000"/>
              </a:spcBef>
              <a:spcAft>
                <a:spcPts val="0"/>
              </a:spcAft>
              <a:buSzPts val="2400"/>
              <a:buChar char="╶"/>
              <a:defRPr sz="2400"/>
            </a:lvl8pPr>
            <a:lvl9pPr indent="-381000" lvl="8" marL="4114800" rtl="0" algn="ctr">
              <a:spcBef>
                <a:spcPts val="1000"/>
              </a:spcBef>
              <a:spcAft>
                <a:spcPts val="1000"/>
              </a:spcAft>
              <a:buSzPts val="2400"/>
              <a:buChar char="╶"/>
              <a:defRPr sz="2400"/>
            </a:lvl9pPr>
          </a:lstStyle>
          <a:p/>
        </p:txBody>
      </p:sp>
      <p:sp>
        <p:nvSpPr>
          <p:cNvPr id="66" name="Google Shape;66;p16"/>
          <p:cNvSpPr txBox="1"/>
          <p:nvPr/>
        </p:nvSpPr>
        <p:spPr>
          <a:xfrm>
            <a:off x="3593400" y="-6600"/>
            <a:ext cx="1957200" cy="10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 sz="7200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429765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70" name="Google Shape;70;p17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>
            <a:off x="457200" y="1715123"/>
            <a:ext cx="4762200" cy="2736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╺"/>
              <a:defRPr/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SzPts val="1400"/>
              <a:buChar char="╶"/>
              <a:defRPr/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SzPts val="1400"/>
              <a:buChar char="╶"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75" name="Google Shape;75;p18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>
            <a:off x="457200" y="1711200"/>
            <a:ext cx="22764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╺"/>
              <a:defRPr sz="1200"/>
            </a:lvl1pPr>
            <a:lvl2pPr indent="-304800" lvl="1" marL="9144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2pPr>
            <a:lvl3pPr indent="-304800" lvl="2" marL="13716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3pPr>
            <a:lvl4pPr indent="-304800" lvl="3" marL="18288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4pPr>
            <a:lvl5pPr indent="-304800" lvl="4" marL="22860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5pPr>
            <a:lvl6pPr indent="-304800" lvl="5" marL="27432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6pPr>
            <a:lvl7pPr indent="-304800" lvl="6" marL="32004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7pPr>
            <a:lvl8pPr indent="-304800" lvl="7" marL="36576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8pPr>
            <a:lvl9pPr indent="-304800" lvl="8" marL="4114800" rtl="0">
              <a:spcBef>
                <a:spcPts val="1000"/>
              </a:spcBef>
              <a:spcAft>
                <a:spcPts val="1000"/>
              </a:spcAft>
              <a:buSzPts val="1200"/>
              <a:buChar char="╶"/>
              <a:defRPr sz="1200"/>
            </a:lvl9pPr>
          </a:lstStyle>
          <a:p/>
        </p:txBody>
      </p:sp>
      <p:sp>
        <p:nvSpPr>
          <p:cNvPr id="77" name="Google Shape;77;p18"/>
          <p:cNvSpPr txBox="1"/>
          <p:nvPr>
            <p:ph idx="2" type="body"/>
          </p:nvPr>
        </p:nvSpPr>
        <p:spPr>
          <a:xfrm>
            <a:off x="2870548" y="1711200"/>
            <a:ext cx="22764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╺"/>
              <a:defRPr sz="1200"/>
            </a:lvl1pPr>
            <a:lvl2pPr indent="-304800" lvl="1" marL="9144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2pPr>
            <a:lvl3pPr indent="-304800" lvl="2" marL="13716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3pPr>
            <a:lvl4pPr indent="-304800" lvl="3" marL="18288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4pPr>
            <a:lvl5pPr indent="-304800" lvl="4" marL="22860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5pPr>
            <a:lvl6pPr indent="-304800" lvl="5" marL="27432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6pPr>
            <a:lvl7pPr indent="-304800" lvl="6" marL="32004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7pPr>
            <a:lvl8pPr indent="-304800" lvl="7" marL="3657600" rtl="0">
              <a:spcBef>
                <a:spcPts val="1000"/>
              </a:spcBef>
              <a:spcAft>
                <a:spcPts val="0"/>
              </a:spcAft>
              <a:buSzPts val="1200"/>
              <a:buChar char="╶"/>
              <a:defRPr sz="1200"/>
            </a:lvl8pPr>
            <a:lvl9pPr indent="-304800" lvl="8" marL="4114800" rtl="0">
              <a:spcBef>
                <a:spcPts val="1000"/>
              </a:spcBef>
              <a:spcAft>
                <a:spcPts val="1000"/>
              </a:spcAft>
              <a:buSzPts val="1200"/>
              <a:buChar char="╶"/>
              <a:defRPr sz="1200"/>
            </a:lvl9pPr>
          </a:lstStyle>
          <a:p/>
        </p:txBody>
      </p:sp>
      <p:sp>
        <p:nvSpPr>
          <p:cNvPr id="78" name="Google Shape;78;p18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81" name="Google Shape;81;p19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" type="body"/>
          </p:nvPr>
        </p:nvSpPr>
        <p:spPr>
          <a:xfrm>
            <a:off x="457200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╺"/>
              <a:defRPr sz="1000"/>
            </a:lvl1pPr>
            <a:lvl2pPr indent="-292100" lvl="1" marL="914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2pPr>
            <a:lvl3pPr indent="-292100" lvl="2" marL="1371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3pPr>
            <a:lvl4pPr indent="-292100" lvl="3" marL="18288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4pPr>
            <a:lvl5pPr indent="-292100" lvl="4" marL="22860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5pPr>
            <a:lvl6pPr indent="-292100" lvl="5" marL="27432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6pPr>
            <a:lvl7pPr indent="-292100" lvl="6" marL="3200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7pPr>
            <a:lvl8pPr indent="-292100" lvl="7" marL="3657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8pPr>
            <a:lvl9pPr indent="-292100" lvl="8" marL="4114800" rtl="0">
              <a:spcBef>
                <a:spcPts val="1000"/>
              </a:spcBef>
              <a:spcAft>
                <a:spcPts val="1000"/>
              </a:spcAft>
              <a:buSzPts val="1000"/>
              <a:buChar char="╶"/>
              <a:defRPr sz="1000"/>
            </a:lvl9pPr>
          </a:lstStyle>
          <a:p/>
        </p:txBody>
      </p:sp>
      <p:sp>
        <p:nvSpPr>
          <p:cNvPr id="83" name="Google Shape;83;p19"/>
          <p:cNvSpPr txBox="1"/>
          <p:nvPr>
            <p:ph idx="2" type="body"/>
          </p:nvPr>
        </p:nvSpPr>
        <p:spPr>
          <a:xfrm>
            <a:off x="2041749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╺"/>
              <a:defRPr sz="1000"/>
            </a:lvl1pPr>
            <a:lvl2pPr indent="-292100" lvl="1" marL="914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2pPr>
            <a:lvl3pPr indent="-292100" lvl="2" marL="1371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3pPr>
            <a:lvl4pPr indent="-292100" lvl="3" marL="18288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4pPr>
            <a:lvl5pPr indent="-292100" lvl="4" marL="22860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5pPr>
            <a:lvl6pPr indent="-292100" lvl="5" marL="27432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6pPr>
            <a:lvl7pPr indent="-292100" lvl="6" marL="3200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7pPr>
            <a:lvl8pPr indent="-292100" lvl="7" marL="3657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8pPr>
            <a:lvl9pPr indent="-292100" lvl="8" marL="4114800" rtl="0">
              <a:spcBef>
                <a:spcPts val="1000"/>
              </a:spcBef>
              <a:spcAft>
                <a:spcPts val="1000"/>
              </a:spcAft>
              <a:buSzPts val="1000"/>
              <a:buChar char="╶"/>
              <a:defRPr sz="1000"/>
            </a:lvl9pPr>
          </a:lstStyle>
          <a:p/>
        </p:txBody>
      </p:sp>
      <p:sp>
        <p:nvSpPr>
          <p:cNvPr id="84" name="Google Shape;84;p19"/>
          <p:cNvSpPr txBox="1"/>
          <p:nvPr>
            <p:ph idx="3" type="body"/>
          </p:nvPr>
        </p:nvSpPr>
        <p:spPr>
          <a:xfrm>
            <a:off x="3626297" y="1711200"/>
            <a:ext cx="1507200" cy="274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Char char="╺"/>
              <a:defRPr sz="1000"/>
            </a:lvl1pPr>
            <a:lvl2pPr indent="-292100" lvl="1" marL="914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2pPr>
            <a:lvl3pPr indent="-292100" lvl="2" marL="1371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3pPr>
            <a:lvl4pPr indent="-292100" lvl="3" marL="18288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4pPr>
            <a:lvl5pPr indent="-292100" lvl="4" marL="22860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5pPr>
            <a:lvl6pPr indent="-292100" lvl="5" marL="27432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6pPr>
            <a:lvl7pPr indent="-292100" lvl="6" marL="32004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7pPr>
            <a:lvl8pPr indent="-292100" lvl="7" marL="3657600" rtl="0">
              <a:spcBef>
                <a:spcPts val="1000"/>
              </a:spcBef>
              <a:spcAft>
                <a:spcPts val="0"/>
              </a:spcAft>
              <a:buSzPts val="1000"/>
              <a:buChar char="╶"/>
              <a:defRPr sz="1000"/>
            </a:lvl8pPr>
            <a:lvl9pPr indent="-292100" lvl="8" marL="4114800" rtl="0">
              <a:spcBef>
                <a:spcPts val="1000"/>
              </a:spcBef>
              <a:spcAft>
                <a:spcPts val="1000"/>
              </a:spcAft>
              <a:buSzPts val="1000"/>
              <a:buChar char="╶"/>
              <a:defRPr sz="1000"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88" name="Google Shape;88;p20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92" name="Google Shape;92;p21"/>
          <p:cNvSpPr txBox="1"/>
          <p:nvPr>
            <p:ph idx="1" type="body"/>
          </p:nvPr>
        </p:nvSpPr>
        <p:spPr>
          <a:xfrm>
            <a:off x="457200" y="4253900"/>
            <a:ext cx="61125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indent="-228600" lvl="0" marL="457200" rtl="0">
              <a:spcBef>
                <a:spcPts val="360"/>
              </a:spcBef>
              <a:spcAft>
                <a:spcPts val="1000"/>
              </a:spcAft>
              <a:buSzPts val="1400"/>
              <a:buNone/>
              <a:defRPr/>
            </a:lvl1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/>
          <p:nvPr/>
        </p:nvSpPr>
        <p:spPr>
          <a:xfrm>
            <a:off x="-13225" y="-6600"/>
            <a:ext cx="7076050" cy="5160000"/>
          </a:xfrm>
          <a:custGeom>
            <a:rect b="b" l="l" r="r" t="t"/>
            <a:pathLst>
              <a:path extrusionOk="0" h="206400" w="283042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rossed">
  <p:cSld name="BLANK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 flipH="1">
            <a:off x="66731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99" name="Google Shape;99;p23"/>
          <p:cNvSpPr/>
          <p:nvPr/>
        </p:nvSpPr>
        <p:spPr>
          <a:xfrm>
            <a:off x="0" y="-6600"/>
            <a:ext cx="8476700" cy="5153400"/>
          </a:xfrm>
          <a:custGeom>
            <a:rect b="b" l="l" r="r" t="t"/>
            <a:pathLst>
              <a:path extrusionOk="0" h="206136" w="339068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otally blank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" name="Google Shape;103;p24"/>
          <p:cNvSpPr/>
          <p:nvPr/>
        </p:nvSpPr>
        <p:spPr>
          <a:xfrm>
            <a:off x="75" y="75"/>
            <a:ext cx="9144000" cy="5143500"/>
          </a:xfrm>
          <a:prstGeom prst="rect">
            <a:avLst/>
          </a:prstGeom>
          <a:solidFill>
            <a:srgbClr val="212539">
              <a:alpha val="6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Yellow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5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5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5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5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5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5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5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5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5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5"/>
          <p:cNvSpPr/>
          <p:nvPr/>
        </p:nvSpPr>
        <p:spPr>
          <a:xfrm>
            <a:off x="8726411" y="3200065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rgbClr val="FFB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9" name="Google Shape;119;p25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20" name="Google Shape;120;p25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5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25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123" name="Google Shape;123;p25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5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5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5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5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5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5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5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25"/>
          <p:cNvSpPr txBox="1"/>
          <p:nvPr>
            <p:ph idx="12" type="sldNum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76A5A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  <a:defRPr b="1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715123"/>
            <a:ext cx="47622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Varela"/>
              <a:buChar char="╺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1pPr>
            <a:lvl2pPr indent="-317500" lvl="1" marL="914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2pPr>
            <a:lvl3pPr indent="-317500" lvl="2" marL="1371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3pPr>
            <a:lvl4pPr indent="-317500" lvl="3" marL="1828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4pPr>
            <a:lvl5pPr indent="-317500" lvl="4" marL="22860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5pPr>
            <a:lvl6pPr indent="-317500" lvl="5" marL="2743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6pPr>
            <a:lvl7pPr indent="-317500" lvl="6" marL="3200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7pPr>
            <a:lvl8pPr indent="-317500" lvl="7" marL="36576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8pPr>
            <a:lvl9pPr indent="-317500" lvl="8" marL="4114800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400"/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rtl="0">
              <a:buNone/>
              <a:defRPr b="1" sz="10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type="title"/>
          </p:nvPr>
        </p:nvSpPr>
        <p:spPr>
          <a:xfrm>
            <a:off x="366350" y="593550"/>
            <a:ext cx="2474700" cy="148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Mini-Lesson/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Review: Thesis Statements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7" name="Google Shape;137;p26"/>
          <p:cNvSpPr txBox="1"/>
          <p:nvPr>
            <p:ph idx="1" type="body"/>
          </p:nvPr>
        </p:nvSpPr>
        <p:spPr>
          <a:xfrm>
            <a:off x="2841050" y="61350"/>
            <a:ext cx="5997600" cy="5020800"/>
          </a:xfrm>
          <a:prstGeom prst="rect">
            <a:avLst/>
          </a:prstGeom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What is a thesis statement? </a:t>
            </a:r>
            <a:endParaRPr b="1" sz="24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Definition: a clear, concise statement of the position you will defend in your paper. </a:t>
            </a:r>
            <a:endParaRPr sz="24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layfair Display"/>
              <a:buChar char="╺"/>
            </a:pPr>
            <a:r>
              <a:rPr lang="en" sz="24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The thesis sentence should take a firm stance on a debatable issue, not summarize information. </a:t>
            </a:r>
            <a:endParaRPr sz="24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layfair Display"/>
              <a:buChar char="╺"/>
            </a:pPr>
            <a:r>
              <a:rPr lang="en" sz="24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Your thesis should also be narrow and specific so as to avoid ambiguity, and it should be an assertion that matters. </a:t>
            </a:r>
            <a:endParaRPr sz="24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8" name="Google Shape;138;p26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26"/>
          <p:cNvSpPr txBox="1"/>
          <p:nvPr/>
        </p:nvSpPr>
        <p:spPr>
          <a:xfrm>
            <a:off x="1883250" y="3034525"/>
            <a:ext cx="73368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arela"/>
              <a:ea typeface="Varela"/>
              <a:cs typeface="Varela"/>
              <a:sym typeface="Varel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457200" y="609400"/>
            <a:ext cx="3605400" cy="100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Mini-Lesson: Thesis Statements cont.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457200" y="1715125"/>
            <a:ext cx="4762200" cy="3045600"/>
          </a:xfrm>
          <a:prstGeom prst="rect">
            <a:avLst/>
          </a:prstGeom>
          <a:ln cap="flat" cmpd="sng" w="2857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34343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Three qualities of a good thesis statement: </a:t>
            </a:r>
            <a:endParaRPr sz="3000">
              <a:solidFill>
                <a:srgbClr val="434343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19100" lvl="0" marL="457200" rtl="0" algn="l"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Playfair Display"/>
              <a:buAutoNum type="arabicPeriod"/>
            </a:pPr>
            <a:r>
              <a:rPr lang="en" sz="3000">
                <a:solidFill>
                  <a:srgbClr val="434343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Debatable</a:t>
            </a:r>
            <a:endParaRPr sz="3000">
              <a:solidFill>
                <a:srgbClr val="434343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Playfair Display"/>
              <a:buAutoNum type="arabicPeriod"/>
            </a:pPr>
            <a:r>
              <a:rPr lang="en" sz="3000">
                <a:solidFill>
                  <a:srgbClr val="434343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Narrow</a:t>
            </a:r>
            <a:endParaRPr sz="3000">
              <a:solidFill>
                <a:srgbClr val="434343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Playfair Display"/>
              <a:buAutoNum type="arabicPeriod"/>
            </a:pPr>
            <a:r>
              <a:rPr lang="en" sz="3000">
                <a:solidFill>
                  <a:srgbClr val="434343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Important</a:t>
            </a:r>
            <a:endParaRPr sz="3000">
              <a:solidFill>
                <a:srgbClr val="434343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6" name="Google Shape;146;p27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7"/>
          <p:cNvSpPr txBox="1"/>
          <p:nvPr/>
        </p:nvSpPr>
        <p:spPr>
          <a:xfrm>
            <a:off x="3330400" y="3904725"/>
            <a:ext cx="7336800" cy="855900"/>
          </a:xfrm>
          <a:prstGeom prst="rect">
            <a:avLst/>
          </a:prstGeom>
          <a:noFill/>
          <a:ln cap="flat" cmpd="sng" w="2857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arela"/>
              <a:ea typeface="Varela"/>
              <a:cs typeface="Varela"/>
              <a:sym typeface="Varel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idx="4294967295" type="body"/>
          </p:nvPr>
        </p:nvSpPr>
        <p:spPr>
          <a:xfrm>
            <a:off x="293400" y="115150"/>
            <a:ext cx="8557200" cy="4558500"/>
          </a:xfrm>
          <a:prstGeom prst="rect">
            <a:avLst/>
          </a:prstGeom>
          <a:ln cap="flat" cmpd="sng" w="2857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layfair Display"/>
                <a:ea typeface="Playfair Display"/>
                <a:cs typeface="Playfair Display"/>
                <a:sym typeface="Playfair Display"/>
              </a:rPr>
              <a:t>1. </a:t>
            </a:r>
            <a:r>
              <a:rPr b="1" lang="en" sz="2000">
                <a:latin typeface="Playfair Display"/>
                <a:ea typeface="Playfair Display"/>
                <a:cs typeface="Playfair Display"/>
                <a:sym typeface="Playfair Display"/>
              </a:rPr>
              <a:t>Debatable: your thesis needs to be claim other people might reasonably dispute. It also needs to take a clear and firm stand on an issue.</a:t>
            </a:r>
            <a:endParaRPr b="1"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 u="sng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" sz="2000" u="sng">
                <a:solidFill>
                  <a:srgbClr val="434343"/>
                </a:solidFill>
                <a:highlight>
                  <a:srgbClr val="F3F3F3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Poor Examples: </a:t>
            </a:r>
            <a:endParaRPr sz="2000" u="sng">
              <a:solidFill>
                <a:srgbClr val="434343"/>
              </a:solidFill>
              <a:highlight>
                <a:srgbClr val="F3F3F3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34343"/>
                </a:solidFill>
                <a:highlight>
                  <a:srgbClr val="F3F3F3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There are some negative and positive aspects about being really wealthy. </a:t>
            </a:r>
            <a:endParaRPr sz="2000">
              <a:solidFill>
                <a:srgbClr val="434343"/>
              </a:solidFill>
              <a:highlight>
                <a:srgbClr val="F3F3F3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34343"/>
                </a:solidFill>
                <a:highlight>
                  <a:srgbClr val="F3F3F3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Drugs are bad for a person’s happiness. </a:t>
            </a:r>
            <a:endParaRPr sz="2000">
              <a:solidFill>
                <a:srgbClr val="434343"/>
              </a:solidFill>
              <a:highlight>
                <a:srgbClr val="F3F3F3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434343"/>
                </a:solidFill>
                <a:highlight>
                  <a:srgbClr val="F3F3F3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Better Examples: </a:t>
            </a:r>
            <a:endParaRPr sz="2000" u="sng">
              <a:solidFill>
                <a:srgbClr val="434343"/>
              </a:solidFill>
              <a:highlight>
                <a:srgbClr val="F3F3F3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34343"/>
                </a:solidFill>
                <a:highlight>
                  <a:srgbClr val="F3F3F3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Excessive wealth is not essential for happiness and it has the potential to cause some unhappiness. </a:t>
            </a:r>
            <a:endParaRPr sz="2000">
              <a:solidFill>
                <a:srgbClr val="434343"/>
              </a:solidFill>
              <a:highlight>
                <a:srgbClr val="F3F3F3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rgbClr val="434343"/>
                </a:solidFill>
                <a:highlight>
                  <a:srgbClr val="F3F3F3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Drugs themselves do not result in unhappiness, but abusing them does.</a:t>
            </a:r>
            <a:endParaRPr sz="2000">
              <a:solidFill>
                <a:srgbClr val="434343"/>
              </a:solidFill>
              <a:highlight>
                <a:srgbClr val="F3F3F3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3" name="Google Shape;153;p28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idx="1" type="body"/>
          </p:nvPr>
        </p:nvSpPr>
        <p:spPr>
          <a:xfrm>
            <a:off x="209425" y="140225"/>
            <a:ext cx="8630700" cy="4778400"/>
          </a:xfrm>
          <a:prstGeom prst="rect">
            <a:avLst/>
          </a:prstGeom>
          <a:ln cap="flat" cmpd="sng" w="2857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Playfair Display"/>
                <a:ea typeface="Playfair Display"/>
                <a:cs typeface="Playfair Display"/>
                <a:sym typeface="Playfair Display"/>
              </a:rPr>
              <a:t>2. Narrow: your thesis needs to be specific, and it needs to state a claim you can adequately defend in the space you are allotted. </a:t>
            </a:r>
            <a:endParaRPr b="1" sz="2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Poor Examples: </a:t>
            </a:r>
            <a:endParaRPr sz="2200" u="sng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Unhappiness has many causes and effects. </a:t>
            </a:r>
            <a:endParaRPr sz="22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Technology is bad for society in the long run. </a:t>
            </a:r>
            <a:endParaRPr sz="22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Better Examples: </a:t>
            </a:r>
            <a:endParaRPr sz="2200" u="sng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The lack of close, meaningful relationships is one cause of unhappiness. </a:t>
            </a:r>
            <a:endParaRPr sz="22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2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Social networking sites have the potential to create the same quality of happiness that physical forms of gathering do. </a:t>
            </a:r>
            <a:endParaRPr sz="22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9" name="Google Shape;159;p29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>
            <p:ph idx="4294967295" type="body"/>
          </p:nvPr>
        </p:nvSpPr>
        <p:spPr>
          <a:xfrm>
            <a:off x="245225" y="158200"/>
            <a:ext cx="8747700" cy="4985100"/>
          </a:xfrm>
          <a:prstGeom prst="rect">
            <a:avLst/>
          </a:prstGeom>
          <a:ln cap="flat" cmpd="sng" w="2857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layfair Display"/>
                <a:ea typeface="Playfair Display"/>
                <a:cs typeface="Playfair Display"/>
                <a:sym typeface="Playfair Display"/>
              </a:rPr>
              <a:t>3</a:t>
            </a:r>
            <a:r>
              <a:rPr b="1" lang="en" sz="2000">
                <a:latin typeface="Playfair Display"/>
                <a:ea typeface="Playfair Display"/>
                <a:cs typeface="Playfair Display"/>
                <a:sym typeface="Playfair Display"/>
              </a:rPr>
              <a:t>. Important: your thesis needs to express a claim people care about, and one that you care about as well. It must pass the “so what?” question. </a:t>
            </a:r>
            <a:endParaRPr b="1"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Poor Examples: </a:t>
            </a:r>
            <a:endParaRPr sz="2000" u="sng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Constant text messaging changes the way people think. </a:t>
            </a:r>
            <a:endParaRPr sz="20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Being well educated is part of being happy along with many other things. </a:t>
            </a:r>
            <a:endParaRPr sz="20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Better Examples: </a:t>
            </a:r>
            <a:endParaRPr sz="2000" u="sng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Constant text messaging diminishes our ability to express ourselves clearly and accurately, which is one important aspect of a happy life. </a:t>
            </a:r>
            <a:endParaRPr sz="20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rgbClr val="000000"/>
                </a:solidFill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The use of illegal drugs to alter one’s mental states is never a healthy way to achieve long-lasting happiness in life.</a:t>
            </a:r>
            <a:endParaRPr sz="2000">
              <a:solidFill>
                <a:srgbClr val="000000"/>
              </a:solidFill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5" name="Google Shape;165;p30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idx="1" type="body"/>
          </p:nvPr>
        </p:nvSpPr>
        <p:spPr>
          <a:xfrm>
            <a:off x="457200" y="2296250"/>
            <a:ext cx="3710100" cy="21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EX. 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1" name="Google Shape;171;p31"/>
          <p:cNvSpPr txBox="1"/>
          <p:nvPr>
            <p:ph idx="12" type="sldNum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2" name="Google Shape;172;p31"/>
          <p:cNvSpPr txBox="1"/>
          <p:nvPr>
            <p:ph type="title"/>
          </p:nvPr>
        </p:nvSpPr>
        <p:spPr>
          <a:xfrm>
            <a:off x="457200" y="719125"/>
            <a:ext cx="3638100" cy="13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Playfair Display"/>
                <a:ea typeface="Playfair Display"/>
                <a:cs typeface="Playfair Display"/>
                <a:sym typeface="Playfair Display"/>
              </a:rPr>
              <a:t>Generating your thesis...</a:t>
            </a:r>
            <a:endParaRPr sz="3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3" name="Google Shape;173;p31"/>
          <p:cNvSpPr txBox="1"/>
          <p:nvPr/>
        </p:nvSpPr>
        <p:spPr>
          <a:xfrm>
            <a:off x="4717200" y="248300"/>
            <a:ext cx="3819900" cy="4425300"/>
          </a:xfrm>
          <a:prstGeom prst="rect">
            <a:avLst/>
          </a:prstGeom>
          <a:noFill/>
          <a:ln cap="flat" cmpd="sng" w="2857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★"/>
            </a:pPr>
            <a:r>
              <a:rPr lang="en" sz="2400"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Now, review everything you’ve written/discussed up until this point in the unit. </a:t>
            </a:r>
            <a:endParaRPr sz="2400"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★"/>
            </a:pPr>
            <a:r>
              <a:rPr lang="en" sz="2400">
                <a:highlight>
                  <a:srgbClr val="EFEFE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Then, make some decisions about what your central argument will be and develop your thesis statement...</a:t>
            </a:r>
            <a:endParaRPr sz="2400">
              <a:highlight>
                <a:srgbClr val="EFEFE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Ragoz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